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2"/>
  </p:notesMasterIdLst>
  <p:sldIdLst>
    <p:sldId id="256" r:id="rId2"/>
    <p:sldId id="257" r:id="rId3"/>
    <p:sldId id="259" r:id="rId4"/>
    <p:sldId id="258" r:id="rId5"/>
    <p:sldId id="260" r:id="rId6"/>
    <p:sldId id="261" r:id="rId7"/>
    <p:sldId id="264" r:id="rId8"/>
    <p:sldId id="262" r:id="rId9"/>
    <p:sldId id="263"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359" autoAdjust="0"/>
  </p:normalViewPr>
  <p:slideViewPr>
    <p:cSldViewPr snapToGrid="0">
      <p:cViewPr varScale="1">
        <p:scale>
          <a:sx n="83" d="100"/>
          <a:sy n="83" d="100"/>
        </p:scale>
        <p:origin x="717" y="8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BD4228-EF67-46A2-909D-A552A522EFFD}" type="datetimeFigureOut">
              <a:rPr lang="en-US" smtClean="0"/>
              <a:t>3/9/18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00ECD6-1D12-41D6-9376-E847FE66EE52}" type="slidenum">
              <a:rPr lang="en-US" smtClean="0"/>
              <a:t>‹#›</a:t>
            </a:fld>
            <a:endParaRPr lang="en-US"/>
          </a:p>
        </p:txBody>
      </p:sp>
    </p:spTree>
    <p:extLst>
      <p:ext uri="{BB962C8B-B14F-4D97-AF65-F5344CB8AC3E}">
        <p14:creationId xmlns:p14="http://schemas.microsoft.com/office/powerpoint/2010/main" val="355757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inspiration</a:t>
            </a:r>
            <a:r>
              <a:rPr lang="en-US" baseline="0" dirty="0" smtClean="0"/>
              <a:t> to start the PowerPoint.</a:t>
            </a:r>
          </a:p>
          <a:p>
            <a:endParaRPr lang="en-US" baseline="0" dirty="0" smtClean="0"/>
          </a:p>
          <a:p>
            <a:r>
              <a:rPr lang="en-US" dirty="0" smtClean="0"/>
              <a:t>Quote</a:t>
            </a:r>
            <a:r>
              <a:rPr lang="en-US" baseline="0" dirty="0" smtClean="0"/>
              <a:t> is from Student Comments 2016.</a:t>
            </a:r>
            <a:endParaRPr lang="en-US" dirty="0"/>
          </a:p>
        </p:txBody>
      </p:sp>
      <p:sp>
        <p:nvSpPr>
          <p:cNvPr id="4" name="Slide Number Placeholder 3"/>
          <p:cNvSpPr>
            <a:spLocks noGrp="1"/>
          </p:cNvSpPr>
          <p:nvPr>
            <p:ph type="sldNum" sz="quarter" idx="10"/>
          </p:nvPr>
        </p:nvSpPr>
        <p:spPr/>
        <p:txBody>
          <a:bodyPr/>
          <a:lstStyle/>
          <a:p>
            <a:fld id="{CA00ECD6-1D12-41D6-9376-E847FE66EE52}" type="slidenum">
              <a:rPr lang="en-US" smtClean="0"/>
              <a:t>2</a:t>
            </a:fld>
            <a:endParaRPr lang="en-US"/>
          </a:p>
        </p:txBody>
      </p:sp>
    </p:spTree>
    <p:extLst>
      <p:ext uri="{BB962C8B-B14F-4D97-AF65-F5344CB8AC3E}">
        <p14:creationId xmlns:p14="http://schemas.microsoft.com/office/powerpoint/2010/main" val="1660750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holds the Video Highlights.</a:t>
            </a:r>
            <a:r>
              <a:rPr lang="en-US" baseline="0" dirty="0" smtClean="0"/>
              <a:t>  Scroll over the center of the slide and the play bar should appear. You will need sound access. </a:t>
            </a:r>
          </a:p>
          <a:p>
            <a:endParaRPr lang="en-US" baseline="0" dirty="0" smtClean="0"/>
          </a:p>
          <a:p>
            <a:r>
              <a:rPr lang="en-US" baseline="0" dirty="0" smtClean="0"/>
              <a:t>The quote is from Student Comments 2015.</a:t>
            </a:r>
            <a:endParaRPr lang="en-US" dirty="0"/>
          </a:p>
        </p:txBody>
      </p:sp>
      <p:sp>
        <p:nvSpPr>
          <p:cNvPr id="4" name="Slide Number Placeholder 3"/>
          <p:cNvSpPr>
            <a:spLocks noGrp="1"/>
          </p:cNvSpPr>
          <p:nvPr>
            <p:ph type="sldNum" sz="quarter" idx="10"/>
          </p:nvPr>
        </p:nvSpPr>
        <p:spPr/>
        <p:txBody>
          <a:bodyPr/>
          <a:lstStyle/>
          <a:p>
            <a:fld id="{CA00ECD6-1D12-41D6-9376-E847FE66EE52}" type="slidenum">
              <a:rPr lang="en-US" smtClean="0"/>
              <a:t>4</a:t>
            </a:fld>
            <a:endParaRPr lang="en-US"/>
          </a:p>
        </p:txBody>
      </p:sp>
    </p:spTree>
    <p:extLst>
      <p:ext uri="{BB962C8B-B14F-4D97-AF65-F5344CB8AC3E}">
        <p14:creationId xmlns:p14="http://schemas.microsoft.com/office/powerpoint/2010/main" val="4067093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0ECD6-1D12-41D6-9376-E847FE66EE52}" type="slidenum">
              <a:rPr lang="en-US" smtClean="0"/>
              <a:t>5</a:t>
            </a:fld>
            <a:endParaRPr lang="en-US"/>
          </a:p>
        </p:txBody>
      </p:sp>
    </p:spTree>
    <p:extLst>
      <p:ext uri="{BB962C8B-B14F-4D97-AF65-F5344CB8AC3E}">
        <p14:creationId xmlns:p14="http://schemas.microsoft.com/office/powerpoint/2010/main" val="1604754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0ECD6-1D12-41D6-9376-E847FE66EE52}" type="slidenum">
              <a:rPr lang="en-US" smtClean="0"/>
              <a:t>6</a:t>
            </a:fld>
            <a:endParaRPr lang="en-US"/>
          </a:p>
        </p:txBody>
      </p:sp>
    </p:spTree>
    <p:extLst>
      <p:ext uri="{BB962C8B-B14F-4D97-AF65-F5344CB8AC3E}">
        <p14:creationId xmlns:p14="http://schemas.microsoft.com/office/powerpoint/2010/main" val="586193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reinforces all</a:t>
            </a:r>
            <a:r>
              <a:rPr lang="en-US" baseline="0" dirty="0" smtClean="0"/>
              <a:t> the negative outcomes when students cannot accept each other.  Giant Step shows students all they have in common, so they see similarities not differences.</a:t>
            </a:r>
            <a:endParaRPr lang="en-US" dirty="0"/>
          </a:p>
        </p:txBody>
      </p:sp>
      <p:sp>
        <p:nvSpPr>
          <p:cNvPr id="4" name="Slide Number Placeholder 3"/>
          <p:cNvSpPr>
            <a:spLocks noGrp="1"/>
          </p:cNvSpPr>
          <p:nvPr>
            <p:ph type="sldNum" sz="quarter" idx="10"/>
          </p:nvPr>
        </p:nvSpPr>
        <p:spPr/>
        <p:txBody>
          <a:bodyPr/>
          <a:lstStyle/>
          <a:p>
            <a:fld id="{CA00ECD6-1D12-41D6-9376-E847FE66EE52}" type="slidenum">
              <a:rPr lang="en-US" smtClean="0"/>
              <a:t>7</a:t>
            </a:fld>
            <a:endParaRPr lang="en-US"/>
          </a:p>
        </p:txBody>
      </p:sp>
    </p:spTree>
    <p:extLst>
      <p:ext uri="{BB962C8B-B14F-4D97-AF65-F5344CB8AC3E}">
        <p14:creationId xmlns:p14="http://schemas.microsoft.com/office/powerpoint/2010/main" val="2235137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tiers for recognition for giving are: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$5,000 and up "Legacy Sponsor" --  They will have their name and logo prominently displayed on all brochures, save-the-dates, fliers, press releases, e-newsletters, and the website. We would also distribute any branded materials about their organization to the students (if appropriate), and they get a few minutes to speak to the students at the start of the conference.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$1,000 - $4,999 "Event Sponsor" -- Listed prominently on our Giant Step website. Listed in press releases, school brochure, and throughout the conference on screens.  We would distribute materials about their organization to students, if appropriate. If they are sponsoring a particular aspect of the conference, such as the food table, special signage will placed on that table.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$350 - $999 "Sponsor a Table of Teens" -- logo linked to their website on our Giant Step website. Organization name appears in list of Table Sponsors on PPT.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$50 "Sponsor-a-Student" -- their name appears in a list of all student sponsors on a revolving PPT during the conference.</a:t>
            </a:r>
          </a:p>
          <a:p>
            <a:endParaRPr lang="en-US" dirty="0"/>
          </a:p>
        </p:txBody>
      </p:sp>
      <p:sp>
        <p:nvSpPr>
          <p:cNvPr id="4" name="Slide Number Placeholder 3"/>
          <p:cNvSpPr>
            <a:spLocks noGrp="1"/>
          </p:cNvSpPr>
          <p:nvPr>
            <p:ph type="sldNum" sz="quarter" idx="10"/>
          </p:nvPr>
        </p:nvSpPr>
        <p:spPr/>
        <p:txBody>
          <a:bodyPr/>
          <a:lstStyle/>
          <a:p>
            <a:fld id="{CA00ECD6-1D12-41D6-9376-E847FE66EE52}" type="slidenum">
              <a:rPr lang="en-US" smtClean="0"/>
              <a:t>8</a:t>
            </a:fld>
            <a:endParaRPr lang="en-US"/>
          </a:p>
        </p:txBody>
      </p:sp>
    </p:spTree>
    <p:extLst>
      <p:ext uri="{BB962C8B-B14F-4D97-AF65-F5344CB8AC3E}">
        <p14:creationId xmlns:p14="http://schemas.microsoft.com/office/powerpoint/2010/main" val="1280954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0ECD6-1D12-41D6-9376-E847FE66EE52}" type="slidenum">
              <a:rPr lang="en-US" smtClean="0"/>
              <a:t>9</a:t>
            </a:fld>
            <a:endParaRPr lang="en-US"/>
          </a:p>
        </p:txBody>
      </p:sp>
    </p:spTree>
    <p:extLst>
      <p:ext uri="{BB962C8B-B14F-4D97-AF65-F5344CB8AC3E}">
        <p14:creationId xmlns:p14="http://schemas.microsoft.com/office/powerpoint/2010/main" val="1372972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20D22ED-9F37-4B74-8748-9DBFC257A784}" type="datetimeFigureOut">
              <a:rPr lang="en-US" smtClean="0"/>
              <a:t>3/9/18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75D4EB-3E1D-42DA-A45B-55291374B36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3852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0D22ED-9F37-4B74-8748-9DBFC257A784}" type="datetimeFigureOut">
              <a:rPr lang="en-US" smtClean="0"/>
              <a:t>3/9/18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75D4EB-3E1D-42DA-A45B-55291374B360}" type="slidenum">
              <a:rPr lang="en-US" smtClean="0"/>
              <a:t>‹#›</a:t>
            </a:fld>
            <a:endParaRPr lang="en-US"/>
          </a:p>
        </p:txBody>
      </p:sp>
    </p:spTree>
    <p:extLst>
      <p:ext uri="{BB962C8B-B14F-4D97-AF65-F5344CB8AC3E}">
        <p14:creationId xmlns:p14="http://schemas.microsoft.com/office/powerpoint/2010/main" val="2613448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0D22ED-9F37-4B74-8748-9DBFC257A784}" type="datetimeFigureOut">
              <a:rPr lang="en-US" smtClean="0"/>
              <a:t>3/9/18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75D4EB-3E1D-42DA-A45B-55291374B360}" type="slidenum">
              <a:rPr lang="en-US" smtClean="0"/>
              <a:t>‹#›</a:t>
            </a:fld>
            <a:endParaRPr lang="en-US"/>
          </a:p>
        </p:txBody>
      </p:sp>
    </p:spTree>
    <p:extLst>
      <p:ext uri="{BB962C8B-B14F-4D97-AF65-F5344CB8AC3E}">
        <p14:creationId xmlns:p14="http://schemas.microsoft.com/office/powerpoint/2010/main" val="1664933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0D22ED-9F37-4B74-8748-9DBFC257A784}" type="datetimeFigureOut">
              <a:rPr lang="en-US" smtClean="0"/>
              <a:t>3/9/18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75D4EB-3E1D-42DA-A45B-55291374B360}" type="slidenum">
              <a:rPr lang="en-US" smtClean="0"/>
              <a:t>‹#›</a:t>
            </a:fld>
            <a:endParaRPr lang="en-US"/>
          </a:p>
        </p:txBody>
      </p:sp>
    </p:spTree>
    <p:extLst>
      <p:ext uri="{BB962C8B-B14F-4D97-AF65-F5344CB8AC3E}">
        <p14:creationId xmlns:p14="http://schemas.microsoft.com/office/powerpoint/2010/main" val="453333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20D22ED-9F37-4B74-8748-9DBFC257A784}" type="datetimeFigureOut">
              <a:rPr lang="en-US" smtClean="0"/>
              <a:t>3/9/18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75D4EB-3E1D-42DA-A45B-55291374B36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7726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20D22ED-9F37-4B74-8748-9DBFC257A784}" type="datetimeFigureOut">
              <a:rPr lang="en-US" smtClean="0"/>
              <a:t>3/9/18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75D4EB-3E1D-42DA-A45B-55291374B360}" type="slidenum">
              <a:rPr lang="en-US" smtClean="0"/>
              <a:t>‹#›</a:t>
            </a:fld>
            <a:endParaRPr lang="en-US"/>
          </a:p>
        </p:txBody>
      </p:sp>
    </p:spTree>
    <p:extLst>
      <p:ext uri="{BB962C8B-B14F-4D97-AF65-F5344CB8AC3E}">
        <p14:creationId xmlns:p14="http://schemas.microsoft.com/office/powerpoint/2010/main" val="2450361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20D22ED-9F37-4B74-8748-9DBFC257A784}" type="datetimeFigureOut">
              <a:rPr lang="en-US" smtClean="0"/>
              <a:t>3/9/18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75D4EB-3E1D-42DA-A45B-55291374B360}" type="slidenum">
              <a:rPr lang="en-US" smtClean="0"/>
              <a:t>‹#›</a:t>
            </a:fld>
            <a:endParaRPr lang="en-US"/>
          </a:p>
        </p:txBody>
      </p:sp>
    </p:spTree>
    <p:extLst>
      <p:ext uri="{BB962C8B-B14F-4D97-AF65-F5344CB8AC3E}">
        <p14:creationId xmlns:p14="http://schemas.microsoft.com/office/powerpoint/2010/main" val="2172126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20D22ED-9F37-4B74-8748-9DBFC257A784}" type="datetimeFigureOut">
              <a:rPr lang="en-US" smtClean="0"/>
              <a:t>3/9/18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75D4EB-3E1D-42DA-A45B-55291374B360}" type="slidenum">
              <a:rPr lang="en-US" smtClean="0"/>
              <a:t>‹#›</a:t>
            </a:fld>
            <a:endParaRPr lang="en-US"/>
          </a:p>
        </p:txBody>
      </p:sp>
    </p:spTree>
    <p:extLst>
      <p:ext uri="{BB962C8B-B14F-4D97-AF65-F5344CB8AC3E}">
        <p14:creationId xmlns:p14="http://schemas.microsoft.com/office/powerpoint/2010/main" val="2452340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20D22ED-9F37-4B74-8748-9DBFC257A784}" type="datetimeFigureOut">
              <a:rPr lang="en-US" smtClean="0"/>
              <a:t>3/9/18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F375D4EB-3E1D-42DA-A45B-55291374B360}" type="slidenum">
              <a:rPr lang="en-US" smtClean="0"/>
              <a:t>‹#›</a:t>
            </a:fld>
            <a:endParaRPr lang="en-US"/>
          </a:p>
        </p:txBody>
      </p:sp>
    </p:spTree>
    <p:extLst>
      <p:ext uri="{BB962C8B-B14F-4D97-AF65-F5344CB8AC3E}">
        <p14:creationId xmlns:p14="http://schemas.microsoft.com/office/powerpoint/2010/main" val="3372607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20D22ED-9F37-4B74-8748-9DBFC257A784}" type="datetimeFigureOut">
              <a:rPr lang="en-US" smtClean="0"/>
              <a:t>3/9/18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375D4EB-3E1D-42DA-A45B-55291374B360}" type="slidenum">
              <a:rPr lang="en-US" smtClean="0"/>
              <a:t>‹#›</a:t>
            </a:fld>
            <a:endParaRPr lang="en-US"/>
          </a:p>
        </p:txBody>
      </p:sp>
    </p:spTree>
    <p:extLst>
      <p:ext uri="{BB962C8B-B14F-4D97-AF65-F5344CB8AC3E}">
        <p14:creationId xmlns:p14="http://schemas.microsoft.com/office/powerpoint/2010/main" val="2960280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120D22ED-9F37-4B74-8748-9DBFC257A784}" type="datetimeFigureOut">
              <a:rPr lang="en-US" smtClean="0"/>
              <a:t>3/9/18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75D4EB-3E1D-42DA-A45B-55291374B360}" type="slidenum">
              <a:rPr lang="en-US" smtClean="0"/>
              <a:t>‹#›</a:t>
            </a:fld>
            <a:endParaRPr lang="en-US"/>
          </a:p>
        </p:txBody>
      </p:sp>
    </p:spTree>
    <p:extLst>
      <p:ext uri="{BB962C8B-B14F-4D97-AF65-F5344CB8AC3E}">
        <p14:creationId xmlns:p14="http://schemas.microsoft.com/office/powerpoint/2010/main" val="3493762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20D22ED-9F37-4B74-8748-9DBFC257A784}" type="datetimeFigureOut">
              <a:rPr lang="en-US" smtClean="0"/>
              <a:t>3/9/18</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F375D4EB-3E1D-42DA-A45B-55291374B360}"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45442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hyperlink" Target="https://www.stopbullying.gov/media/facts/index.html#ftn15" TargetMode="External"/><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hyperlink" Target="https://www.stopbullying.gov/media/facts/index.html#ftn16" TargetMode="External"/><Relationship Id="rId4" Type="http://schemas.openxmlformats.org/officeDocument/2006/relationships/hyperlink" Target="https://www.stopbullying.gov/media/facts/index.html#ftn3"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gif"/><Relationship Id="rId3" Type="http://schemas.openxmlformats.org/officeDocument/2006/relationships/image" Target="../media/image1.jpeg"/><Relationship Id="rId7" Type="http://schemas.openxmlformats.org/officeDocument/2006/relationships/image" Target="../media/image11.png"/><Relationship Id="rId12" Type="http://schemas.openxmlformats.org/officeDocument/2006/relationships/image" Target="../media/image16.jpeg"/><Relationship Id="rId17" Type="http://schemas.openxmlformats.org/officeDocument/2006/relationships/image" Target="../media/image21.jpeg"/><Relationship Id="rId2" Type="http://schemas.openxmlformats.org/officeDocument/2006/relationships/notesSlide" Target="../notesSlides/notesSlide7.xml"/><Relationship Id="rId16"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10.JPG"/><Relationship Id="rId11" Type="http://schemas.openxmlformats.org/officeDocument/2006/relationships/image" Target="../media/image15.jpeg"/><Relationship Id="rId5" Type="http://schemas.openxmlformats.org/officeDocument/2006/relationships/image" Target="../media/image9.jpeg"/><Relationship Id="rId15" Type="http://schemas.openxmlformats.org/officeDocument/2006/relationships/image" Target="../media/image19.png"/><Relationship Id="rId10" Type="http://schemas.openxmlformats.org/officeDocument/2006/relationships/image" Target="../media/image14.jpeg"/><Relationship Id="rId4" Type="http://schemas.openxmlformats.org/officeDocument/2006/relationships/image" Target="../media/image2.png"/><Relationship Id="rId9" Type="http://schemas.openxmlformats.org/officeDocument/2006/relationships/image" Target="../media/image13.JPG"/><Relationship Id="rId1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600" dirty="0" smtClean="0"/>
              <a:t>Giant Step Teen Conference</a:t>
            </a:r>
            <a:endParaRPr lang="en-US" sz="6600" dirty="0"/>
          </a:p>
        </p:txBody>
      </p:sp>
      <p:sp>
        <p:nvSpPr>
          <p:cNvPr id="3" name="Subtitle 2"/>
          <p:cNvSpPr>
            <a:spLocks noGrp="1"/>
          </p:cNvSpPr>
          <p:nvPr>
            <p:ph type="subTitle" idx="1"/>
          </p:nvPr>
        </p:nvSpPr>
        <p:spPr>
          <a:xfrm>
            <a:off x="1100051" y="4455621"/>
            <a:ext cx="10058400" cy="561222"/>
          </a:xfrm>
        </p:spPr>
        <p:txBody>
          <a:bodyPr/>
          <a:lstStyle/>
          <a:p>
            <a:r>
              <a:rPr lang="en-US" dirty="0" smtClean="0"/>
              <a:t>Inclusion, Harmony, Acceptance</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459" y="5729130"/>
            <a:ext cx="2661702" cy="1027130"/>
          </a:xfrm>
          <a:prstGeom prst="rect">
            <a:avLst/>
          </a:prstGeom>
        </p:spPr>
      </p:pic>
      <p:pic>
        <p:nvPicPr>
          <p:cNvPr id="1032" name="Picture 8" descr="https://mac.wayne.edu/images/wsu_primary_horz_rev.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7486" y="6400800"/>
            <a:ext cx="1965758"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5035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459" y="5729130"/>
            <a:ext cx="2661702" cy="1027130"/>
          </a:xfrm>
          <a:prstGeom prst="rect">
            <a:avLst/>
          </a:prstGeom>
        </p:spPr>
      </p:pic>
      <p:pic>
        <p:nvPicPr>
          <p:cNvPr id="1032" name="Picture 8" descr="https://mac.wayne.edu/images/wsu_primary_horz_rev.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7486" y="6400800"/>
            <a:ext cx="1965758" cy="4572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925185" y="2434051"/>
            <a:ext cx="4796892" cy="2598810"/>
          </a:xfrm>
        </p:spPr>
        <p:txBody>
          <a:bodyPr>
            <a:normAutofit/>
          </a:bodyPr>
          <a:lstStyle/>
          <a:p>
            <a:pPr algn="ctr"/>
            <a:r>
              <a:rPr lang="en-US" sz="4000" dirty="0" smtClean="0">
                <a:latin typeface="ITC Stone Sans" pitchFamily="50" charset="0"/>
              </a:rPr>
              <a:t>Where differences are respected and similarities are uncovered.</a:t>
            </a:r>
            <a:endParaRPr lang="en-US" sz="4000" dirty="0">
              <a:latin typeface="ITC Stone Sans" pitchFamily="50" charset="0"/>
            </a:endParaRPr>
          </a:p>
        </p:txBody>
      </p:sp>
      <p:sp>
        <p:nvSpPr>
          <p:cNvPr id="6" name="TextBox 5"/>
          <p:cNvSpPr txBox="1"/>
          <p:nvPr/>
        </p:nvSpPr>
        <p:spPr>
          <a:xfrm>
            <a:off x="2998712" y="5844746"/>
            <a:ext cx="5703806" cy="523220"/>
          </a:xfrm>
          <a:prstGeom prst="rect">
            <a:avLst/>
          </a:prstGeom>
          <a:noFill/>
        </p:spPr>
        <p:txBody>
          <a:bodyPr wrap="none" rtlCol="0">
            <a:spAutoFit/>
          </a:bodyPr>
          <a:lstStyle/>
          <a:p>
            <a:pPr algn="ctr"/>
            <a:r>
              <a:rPr lang="en-US" sz="2800" i="1" dirty="0">
                <a:latin typeface="Bookman Old Style" panose="02050604050505020204" pitchFamily="18" charset="0"/>
              </a:rPr>
              <a:t>Inclusion, Harmony, Acceptance</a:t>
            </a:r>
          </a:p>
        </p:txBody>
      </p:sp>
      <p:sp>
        <p:nvSpPr>
          <p:cNvPr id="7" name="Title 6"/>
          <p:cNvSpPr>
            <a:spLocks noGrp="1"/>
          </p:cNvSpPr>
          <p:nvPr>
            <p:ph type="title"/>
          </p:nvPr>
        </p:nvSpPr>
        <p:spPr>
          <a:xfrm>
            <a:off x="3316107" y="222363"/>
            <a:ext cx="5946722" cy="1540133"/>
          </a:xfrm>
        </p:spPr>
        <p:txBody>
          <a:bodyPr>
            <a:normAutofit fontScale="90000"/>
          </a:bodyPr>
          <a:lstStyle/>
          <a:p>
            <a:pPr algn="ctr"/>
            <a:r>
              <a:rPr lang="en-US" dirty="0">
                <a:latin typeface="ITC Stone Sans" pitchFamily="50" charset="0"/>
              </a:rPr>
              <a:t>Support the Giant Step Teen </a:t>
            </a:r>
            <a:r>
              <a:rPr lang="en-US" dirty="0" smtClean="0">
                <a:latin typeface="ITC Stone Sans" pitchFamily="50" charset="0"/>
              </a:rPr>
              <a:t>Conference</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7315" y="127972"/>
            <a:ext cx="2208752" cy="1472501"/>
          </a:xfrm>
          <a:prstGeom prst="rect">
            <a:avLst/>
          </a:prstGeom>
        </p:spPr>
      </p:pic>
      <p:pic>
        <p:nvPicPr>
          <p:cNvPr id="11" name="Picture 10"/>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5000"/>
                    </a14:imgEffect>
                  </a14:imgLayer>
                </a14:imgProps>
              </a:ext>
              <a:ext uri="{28A0092B-C50C-407E-A947-70E740481C1C}">
                <a14:useLocalDpi xmlns:a14="http://schemas.microsoft.com/office/drawing/2010/main"/>
              </a:ext>
            </a:extLst>
          </a:blip>
          <a:srcRect l="11661" t="11240" r="29985" b="2518"/>
          <a:stretch/>
        </p:blipFill>
        <p:spPr>
          <a:xfrm>
            <a:off x="7834833" y="2022102"/>
            <a:ext cx="3712308" cy="3657600"/>
          </a:xfrm>
          <a:prstGeom prst="rect">
            <a:avLst/>
          </a:prstGeom>
        </p:spPr>
      </p:pic>
    </p:spTree>
    <p:extLst>
      <p:ext uri="{BB962C8B-B14F-4D97-AF65-F5344CB8AC3E}">
        <p14:creationId xmlns:p14="http://schemas.microsoft.com/office/powerpoint/2010/main" val="9224460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97280" y="394977"/>
            <a:ext cx="10431574" cy="1450757"/>
          </a:xfrm>
        </p:spPr>
        <p:txBody>
          <a:bodyPr>
            <a:normAutofit/>
          </a:bodyPr>
          <a:lstStyle/>
          <a:p>
            <a:pPr algn="ctr"/>
            <a:r>
              <a:rPr lang="en-US" i="1" dirty="0"/>
              <a:t>“We </a:t>
            </a:r>
            <a:r>
              <a:rPr lang="en-US" i="1" dirty="0" smtClean="0"/>
              <a:t>must </a:t>
            </a:r>
            <a:r>
              <a:rPr lang="en-US" i="1" dirty="0"/>
              <a:t>cure the disease of intolerance</a:t>
            </a:r>
            <a:r>
              <a:rPr lang="en-US" i="1" dirty="0" smtClean="0"/>
              <a:t>. </a:t>
            </a:r>
            <a:r>
              <a:rPr lang="en-US" i="1" dirty="0"/>
              <a:t>No us. No them. Just we.” </a:t>
            </a:r>
            <a:endParaRPr lang="en-US" i="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459" y="5729130"/>
            <a:ext cx="2661702" cy="1027130"/>
          </a:xfrm>
          <a:prstGeom prst="rect">
            <a:avLst/>
          </a:prstGeom>
        </p:spPr>
      </p:pic>
      <p:pic>
        <p:nvPicPr>
          <p:cNvPr id="1032" name="Picture 8" descr="https://mac.wayne.edu/images/wsu_primary_horz_rev.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77486" y="6400800"/>
            <a:ext cx="1965758" cy="457200"/>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8"/>
          <p:cNvPicPr>
            <a:picLocks noGrp="1" noChangeAspect="1"/>
          </p:cNvPicPr>
          <p:nvPr>
            <p:ph idx="1"/>
          </p:nvPr>
        </p:nvPicPr>
        <p:blipFill>
          <a:blip r:embed="rId5" cstate="hqprint">
            <a:extLst>
              <a:ext uri="{28A0092B-C50C-407E-A947-70E740481C1C}">
                <a14:useLocalDpi xmlns:a14="http://schemas.microsoft.com/office/drawing/2010/main"/>
              </a:ext>
            </a:extLst>
          </a:blip>
          <a:stretch>
            <a:fillRect/>
          </a:stretch>
        </p:blipFill>
        <p:spPr>
          <a:xfrm>
            <a:off x="3249474" y="2053352"/>
            <a:ext cx="5519772" cy="4139829"/>
          </a:xfrm>
        </p:spPr>
      </p:pic>
    </p:spTree>
    <p:extLst>
      <p:ext uri="{BB962C8B-B14F-4D97-AF65-F5344CB8AC3E}">
        <p14:creationId xmlns:p14="http://schemas.microsoft.com/office/powerpoint/2010/main" val="12011741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97280" y="233189"/>
            <a:ext cx="8076700" cy="1450757"/>
          </a:xfrm>
        </p:spPr>
        <p:txBody>
          <a:bodyPr/>
          <a:lstStyle/>
          <a:p>
            <a:r>
              <a:rPr lang="en-US" dirty="0" smtClean="0"/>
              <a:t>Giant Step Basics</a:t>
            </a:r>
            <a:endParaRPr lang="en-US" dirty="0"/>
          </a:p>
        </p:txBody>
      </p:sp>
      <p:sp>
        <p:nvSpPr>
          <p:cNvPr id="6" name="Content Placeholder 5"/>
          <p:cNvSpPr>
            <a:spLocks noGrp="1"/>
          </p:cNvSpPr>
          <p:nvPr>
            <p:ph idx="1"/>
          </p:nvPr>
        </p:nvSpPr>
        <p:spPr>
          <a:xfrm>
            <a:off x="1424720" y="1955098"/>
            <a:ext cx="10223934" cy="3883396"/>
          </a:xfrm>
        </p:spPr>
        <p:txBody>
          <a:bodyPr>
            <a:normAutofit fontScale="92500"/>
          </a:bodyPr>
          <a:lstStyle/>
          <a:p>
            <a:pPr>
              <a:buFont typeface="Arial" panose="020B0604020202020204" pitchFamily="34" charset="0"/>
              <a:buChar char="•"/>
            </a:pPr>
            <a:r>
              <a:rPr lang="en-US" sz="2600" dirty="0" smtClean="0"/>
              <a:t> A free annual teen conference started in 1983. Held on Wayne State’s campus.</a:t>
            </a:r>
          </a:p>
          <a:p>
            <a:pPr>
              <a:buFont typeface="Arial" panose="020B0604020202020204" pitchFamily="34" charset="0"/>
              <a:buChar char="•"/>
            </a:pPr>
            <a:r>
              <a:rPr lang="en-US" sz="2600" dirty="0" smtClean="0"/>
              <a:t> About 300 ninth and tenth graders are recruited from across metro Detroit, from charter, public, private, parochial and home schools. The goal is to have every race, ethnicity, cultural, geographic and economic background represented.</a:t>
            </a:r>
          </a:p>
          <a:p>
            <a:pPr>
              <a:buFont typeface="Arial" panose="020B0604020202020204" pitchFamily="34" charset="0"/>
              <a:buChar char="•"/>
            </a:pPr>
            <a:r>
              <a:rPr lang="en-US" sz="2600" dirty="0" smtClean="0"/>
              <a:t> Teens are assigned to a discussion table with 7 other teens they do not know.</a:t>
            </a:r>
          </a:p>
          <a:p>
            <a:pPr>
              <a:buFont typeface="Arial" panose="020B0604020202020204" pitchFamily="34" charset="0"/>
              <a:buChar char="•"/>
            </a:pPr>
            <a:r>
              <a:rPr lang="en-US" sz="2600" dirty="0" smtClean="0"/>
              <a:t> Trained facilitators lead ice breakers and discussions to help the teens break down superficial barriers and reveal what they have in common.</a:t>
            </a:r>
          </a:p>
          <a:p>
            <a:pPr>
              <a:buFont typeface="Arial" panose="020B0604020202020204" pitchFamily="34" charset="0"/>
              <a:buChar char="•"/>
            </a:pPr>
            <a:r>
              <a:rPr lang="en-US" sz="2600" dirty="0" smtClean="0"/>
              <a:t> Four hours later, strangers leave as friends. </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459" y="5729130"/>
            <a:ext cx="2661702" cy="1027130"/>
          </a:xfrm>
          <a:prstGeom prst="rect">
            <a:avLst/>
          </a:prstGeom>
        </p:spPr>
      </p:pic>
      <p:pic>
        <p:nvPicPr>
          <p:cNvPr id="1032" name="Picture 8" descr="https://mac.wayne.edu/images/wsu_primary_horz_rev.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7486" y="6400800"/>
            <a:ext cx="1965758"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8984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88130" y="233189"/>
            <a:ext cx="8076700" cy="1450757"/>
          </a:xfrm>
        </p:spPr>
        <p:txBody>
          <a:bodyPr/>
          <a:lstStyle/>
          <a:p>
            <a:pPr algn="ctr"/>
            <a:r>
              <a:rPr lang="en-US" i="1" dirty="0" smtClean="0"/>
              <a:t>“There is more that unites us, than divides us.”</a:t>
            </a:r>
            <a:endParaRPr lang="en-US" i="1"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459" y="5729130"/>
            <a:ext cx="2661702" cy="1027130"/>
          </a:xfrm>
          <a:prstGeom prst="rect">
            <a:avLst/>
          </a:prstGeom>
        </p:spPr>
      </p:pic>
      <p:pic>
        <p:nvPicPr>
          <p:cNvPr id="1032" name="Picture 8" descr="https://mac.wayne.edu/images/wsu_primary_horz_rev.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77486" y="6400800"/>
            <a:ext cx="1965758"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 name="Giant Step Interviews 2017">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2737980" y="1811509"/>
            <a:ext cx="7151688" cy="4022725"/>
          </a:xfrm>
        </p:spPr>
      </p:pic>
    </p:spTree>
    <p:extLst>
      <p:ext uri="{BB962C8B-B14F-4D97-AF65-F5344CB8AC3E}">
        <p14:creationId xmlns:p14="http://schemas.microsoft.com/office/powerpoint/2010/main" val="35973119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95679" y="530578"/>
            <a:ext cx="4219787" cy="1153368"/>
          </a:xfrm>
        </p:spPr>
        <p:txBody>
          <a:bodyPr/>
          <a:lstStyle/>
          <a:p>
            <a:r>
              <a:rPr lang="en-US" dirty="0" smtClean="0"/>
              <a:t>Does it Work?</a:t>
            </a:r>
            <a:endParaRPr lang="en-US" dirty="0"/>
          </a:p>
        </p:txBody>
      </p:sp>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45180" y="680480"/>
            <a:ext cx="4746106" cy="5356482"/>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459" y="5729130"/>
            <a:ext cx="2661702" cy="1027130"/>
          </a:xfrm>
          <a:prstGeom prst="rect">
            <a:avLst/>
          </a:prstGeom>
        </p:spPr>
      </p:pic>
      <p:pic>
        <p:nvPicPr>
          <p:cNvPr id="1032" name="Picture 8" descr="https://mac.wayne.edu/images/wsu_primary_horz_rev.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77486" y="6400800"/>
            <a:ext cx="1965758" cy="457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56076" y="2077343"/>
            <a:ext cx="6389104" cy="3539430"/>
          </a:xfrm>
          <a:prstGeom prst="rect">
            <a:avLst/>
          </a:prstGeom>
          <a:noFill/>
        </p:spPr>
        <p:txBody>
          <a:bodyPr wrap="square" rtlCol="0">
            <a:spAutoFit/>
          </a:bodyPr>
          <a:lstStyle/>
          <a:p>
            <a:r>
              <a:rPr lang="en-US" sz="3200" dirty="0" smtClean="0"/>
              <a:t>Students complete surveys before and after the conference.</a:t>
            </a:r>
          </a:p>
          <a:p>
            <a:endParaRPr lang="en-US" sz="3200" dirty="0" smtClean="0"/>
          </a:p>
          <a:p>
            <a:r>
              <a:rPr lang="en-US" sz="3200" dirty="0" smtClean="0"/>
              <a:t>Results consistently show that Giant Step positively affects their openness to people who seem different to them.</a:t>
            </a:r>
            <a:endParaRPr lang="en-US" sz="3200" dirty="0"/>
          </a:p>
        </p:txBody>
      </p:sp>
    </p:spTree>
    <p:extLst>
      <p:ext uri="{BB962C8B-B14F-4D97-AF65-F5344CB8AC3E}">
        <p14:creationId xmlns:p14="http://schemas.microsoft.com/office/powerpoint/2010/main" val="4271245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40266" y="596019"/>
            <a:ext cx="6081713" cy="1649412"/>
          </a:xfrm>
        </p:spPr>
        <p:txBody>
          <a:bodyPr>
            <a:normAutofit/>
          </a:bodyPr>
          <a:lstStyle/>
          <a:p>
            <a:r>
              <a:rPr lang="en-US" dirty="0" smtClean="0"/>
              <a:t>Percentage of Teens </a:t>
            </a:r>
            <a:br>
              <a:rPr lang="en-US" dirty="0" smtClean="0"/>
            </a:br>
            <a:r>
              <a:rPr lang="en-US" dirty="0" smtClean="0"/>
              <a:t>Who Strongly Agree </a:t>
            </a:r>
            <a:r>
              <a:rPr lang="en-US" sz="2800" dirty="0" smtClean="0"/>
              <a:t>(2017)</a:t>
            </a:r>
            <a:endParaRPr lang="en-US" sz="2800" dirty="0"/>
          </a:p>
        </p:txBody>
      </p:sp>
      <p:sp>
        <p:nvSpPr>
          <p:cNvPr id="6" name="Content Placeholder 5"/>
          <p:cNvSpPr>
            <a:spLocks noGrp="1"/>
          </p:cNvSpPr>
          <p:nvPr>
            <p:ph idx="4294967295"/>
          </p:nvPr>
        </p:nvSpPr>
        <p:spPr>
          <a:xfrm>
            <a:off x="269875" y="2754313"/>
            <a:ext cx="11922125" cy="2833687"/>
          </a:xfrm>
        </p:spPr>
        <p:txBody>
          <a:bodyPr>
            <a:normAutofit/>
          </a:bodyPr>
          <a:lstStyle/>
          <a:p>
            <a:pPr marL="0" marR="0">
              <a:lnSpc>
                <a:spcPct val="115000"/>
              </a:lnSpc>
              <a:spcBef>
                <a:spcPts val="0"/>
              </a:spcBef>
              <a:spcAft>
                <a:spcPts val="0"/>
              </a:spcAft>
            </a:pPr>
            <a:r>
              <a:rPr lang="en-US" dirty="0">
                <a:latin typeface="Calibri" panose="020F0502020204030204" pitchFamily="34" charset="0"/>
                <a:ea typeface="Times New Roman" panose="02020603050405020304" pitchFamily="18" charset="0"/>
                <a:cs typeface="Times New Roman" panose="02020603050405020304" pitchFamily="18" charset="0"/>
              </a:rPr>
              <a:t> </a:t>
            </a:r>
            <a:r>
              <a:rPr lang="en-US" sz="2600" dirty="0" smtClean="0">
                <a:latin typeface="Calibri" panose="020F0502020204030204" pitchFamily="34" charset="0"/>
                <a:ea typeface="Times New Roman" panose="02020603050405020304" pitchFamily="18" charset="0"/>
                <a:cs typeface="Times New Roman" panose="02020603050405020304" pitchFamily="18" charset="0"/>
              </a:rPr>
              <a:t>The </a:t>
            </a:r>
            <a:r>
              <a:rPr lang="en-US" sz="2600" dirty="0">
                <a:latin typeface="Calibri" panose="020F0502020204030204" pitchFamily="34" charset="0"/>
                <a:ea typeface="Times New Roman" panose="02020603050405020304" pitchFamily="18" charset="0"/>
                <a:cs typeface="Times New Roman" panose="02020603050405020304" pitchFamily="18" charset="0"/>
              </a:rPr>
              <a:t>group leader guided us but let us express our own opinions.	</a:t>
            </a:r>
            <a:r>
              <a:rPr lang="en-US" sz="2600" dirty="0" smtClean="0">
                <a:latin typeface="Calibri" panose="020F0502020204030204" pitchFamily="34" charset="0"/>
                <a:ea typeface="Times New Roman" panose="02020603050405020304" pitchFamily="18" charset="0"/>
                <a:cs typeface="Times New Roman" panose="02020603050405020304" pitchFamily="18" charset="0"/>
              </a:rPr>
              <a:t>		92</a:t>
            </a:r>
            <a:r>
              <a:rPr lang="en-US" sz="2600" dirty="0">
                <a:latin typeface="Calibri" panose="020F0502020204030204" pitchFamily="34" charset="0"/>
                <a:ea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tabLst>
                <a:tab pos="5486400" algn="l"/>
              </a:tabLst>
            </a:pPr>
            <a:r>
              <a:rPr lang="en-US" sz="2600" dirty="0" smtClean="0">
                <a:latin typeface="Calibri" panose="020F0502020204030204" pitchFamily="34" charset="0"/>
                <a:ea typeface="Times New Roman" panose="02020603050405020304" pitchFamily="18" charset="0"/>
                <a:cs typeface="Times New Roman" panose="02020603050405020304" pitchFamily="18" charset="0"/>
              </a:rPr>
              <a:t>Talking </a:t>
            </a:r>
            <a:r>
              <a:rPr lang="en-US" sz="2600" dirty="0">
                <a:latin typeface="Calibri" panose="020F0502020204030204" pitchFamily="34" charset="0"/>
                <a:ea typeface="Times New Roman" panose="02020603050405020304" pitchFamily="18" charset="0"/>
                <a:cs typeface="Times New Roman" panose="02020603050405020304" pitchFamily="18" charset="0"/>
              </a:rPr>
              <a:t>with teens from different backgrounds was interesting and educational.	91%</a:t>
            </a:r>
          </a:p>
          <a:p>
            <a:pPr marL="0" marR="0">
              <a:lnSpc>
                <a:spcPct val="115000"/>
              </a:lnSpc>
              <a:spcBef>
                <a:spcPts val="0"/>
              </a:spcBef>
              <a:spcAft>
                <a:spcPts val="0"/>
              </a:spcAft>
              <a:tabLst>
                <a:tab pos="5486400" algn="l"/>
              </a:tabLst>
            </a:pPr>
            <a:r>
              <a:rPr lang="en-US" sz="2600" dirty="0">
                <a:latin typeface="Calibri" panose="020F0502020204030204" pitchFamily="34" charset="0"/>
                <a:ea typeface="Times New Roman" panose="02020603050405020304" pitchFamily="18" charset="0"/>
                <a:cs typeface="Times New Roman" panose="02020603050405020304" pitchFamily="18" charset="0"/>
              </a:rPr>
              <a:t>A</a:t>
            </a:r>
            <a:r>
              <a:rPr lang="en-US" sz="2600" dirty="0" smtClean="0">
                <a:latin typeface="Calibri" panose="020F0502020204030204" pitchFamily="34" charset="0"/>
                <a:ea typeface="Times New Roman" panose="02020603050405020304" pitchFamily="18" charset="0"/>
                <a:cs typeface="Times New Roman" panose="02020603050405020304" pitchFamily="18" charset="0"/>
              </a:rPr>
              <a:t> </a:t>
            </a:r>
            <a:r>
              <a:rPr lang="en-US" sz="2600" dirty="0">
                <a:latin typeface="Calibri" panose="020F0502020204030204" pitchFamily="34" charset="0"/>
                <a:ea typeface="Times New Roman" panose="02020603050405020304" pitchFamily="18" charset="0"/>
                <a:cs typeface="Times New Roman" panose="02020603050405020304" pitchFamily="18" charset="0"/>
              </a:rPr>
              <a:t>positive </a:t>
            </a:r>
            <a:r>
              <a:rPr lang="en-US" sz="2600" dirty="0" smtClean="0">
                <a:latin typeface="Calibri" panose="020F0502020204030204" pitchFamily="34" charset="0"/>
                <a:ea typeface="Times New Roman" panose="02020603050405020304" pitchFamily="18" charset="0"/>
                <a:cs typeface="Times New Roman" panose="02020603050405020304" pitchFamily="18" charset="0"/>
              </a:rPr>
              <a:t>experience; </a:t>
            </a:r>
            <a:r>
              <a:rPr lang="en-US" sz="2600" dirty="0">
                <a:latin typeface="Calibri" panose="020F0502020204030204" pitchFamily="34" charset="0"/>
                <a:ea typeface="Times New Roman" panose="02020603050405020304" pitchFamily="18" charset="0"/>
                <a:cs typeface="Times New Roman" panose="02020603050405020304" pitchFamily="18" charset="0"/>
              </a:rPr>
              <a:t>I recommend </a:t>
            </a:r>
            <a:r>
              <a:rPr lang="en-US" sz="2600" dirty="0" smtClean="0">
                <a:latin typeface="Calibri" panose="020F0502020204030204" pitchFamily="34" charset="0"/>
                <a:ea typeface="Times New Roman" panose="02020603050405020304" pitchFamily="18" charset="0"/>
                <a:cs typeface="Times New Roman" panose="02020603050405020304" pitchFamily="18" charset="0"/>
              </a:rPr>
              <a:t>my </a:t>
            </a:r>
            <a:r>
              <a:rPr lang="en-US" sz="2600" dirty="0">
                <a:latin typeface="Calibri" panose="020F0502020204030204" pitchFamily="34" charset="0"/>
                <a:ea typeface="Times New Roman" panose="02020603050405020304" pitchFamily="18" charset="0"/>
                <a:cs typeface="Times New Roman" panose="02020603050405020304" pitchFamily="18" charset="0"/>
              </a:rPr>
              <a:t>school continue to participate</a:t>
            </a:r>
            <a:r>
              <a:rPr lang="en-US" sz="2600" dirty="0" smtClean="0">
                <a:latin typeface="Calibri" panose="020F0502020204030204" pitchFamily="34" charset="0"/>
                <a:ea typeface="Times New Roman" panose="02020603050405020304" pitchFamily="18" charset="0"/>
                <a:cs typeface="Times New Roman" panose="02020603050405020304" pitchFamily="18" charset="0"/>
              </a:rPr>
              <a:t>.		92</a:t>
            </a:r>
            <a:r>
              <a:rPr lang="en-US" sz="2600" dirty="0">
                <a:latin typeface="Calibri" panose="020F0502020204030204" pitchFamily="34" charset="0"/>
                <a:ea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tabLst>
                <a:tab pos="5486400" algn="l"/>
              </a:tabLst>
            </a:pPr>
            <a:r>
              <a:rPr lang="en-US" sz="2600" dirty="0">
                <a:latin typeface="Calibri" panose="020F0502020204030204" pitchFamily="34" charset="0"/>
                <a:ea typeface="Times New Roman" panose="02020603050405020304" pitchFamily="18" charset="0"/>
                <a:cs typeface="Times New Roman" panose="02020603050405020304" pitchFamily="18" charset="0"/>
              </a:rPr>
              <a:t>I was able to talk about the issues that were important to me.	</a:t>
            </a:r>
            <a:r>
              <a:rPr lang="en-US" sz="2600" dirty="0" smtClean="0">
                <a:latin typeface="Calibri" panose="020F0502020204030204" pitchFamily="34" charset="0"/>
                <a:ea typeface="Times New Roman" panose="02020603050405020304" pitchFamily="18" charset="0"/>
                <a:cs typeface="Times New Roman" panose="02020603050405020304" pitchFamily="18" charset="0"/>
              </a:rPr>
              <a:t>		81</a:t>
            </a:r>
            <a:r>
              <a:rPr lang="en-US" sz="2600" dirty="0">
                <a:latin typeface="Calibri" panose="020F0502020204030204" pitchFamily="34" charset="0"/>
                <a:ea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tabLst>
                <a:tab pos="5486400" algn="l"/>
              </a:tabLst>
            </a:pPr>
            <a:r>
              <a:rPr lang="en-US" sz="2600" dirty="0" smtClean="0">
                <a:latin typeface="Calibri" panose="020F0502020204030204" pitchFamily="34" charset="0"/>
                <a:ea typeface="Times New Roman" panose="02020603050405020304" pitchFamily="18" charset="0"/>
                <a:cs typeface="Times New Roman" panose="02020603050405020304" pitchFamily="18" charset="0"/>
              </a:rPr>
              <a:t>I feel </a:t>
            </a:r>
            <a:r>
              <a:rPr lang="en-US" sz="2600" dirty="0">
                <a:latin typeface="Calibri" panose="020F0502020204030204" pitchFamily="34" charset="0"/>
                <a:ea typeface="Times New Roman" panose="02020603050405020304" pitchFamily="18" charset="0"/>
                <a:cs typeface="Times New Roman" panose="02020603050405020304" pitchFamily="18" charset="0"/>
              </a:rPr>
              <a:t>more confident </a:t>
            </a:r>
            <a:r>
              <a:rPr lang="en-US" sz="2600" dirty="0" smtClean="0">
                <a:latin typeface="Calibri" panose="020F0502020204030204" pitchFamily="34" charset="0"/>
                <a:ea typeface="Times New Roman" panose="02020603050405020304" pitchFamily="18" charset="0"/>
                <a:cs typeface="Times New Roman" panose="02020603050405020304" pitchFamily="18" charset="0"/>
              </a:rPr>
              <a:t>and can </a:t>
            </a:r>
            <a:r>
              <a:rPr lang="en-US" sz="2600" dirty="0">
                <a:latin typeface="Calibri" panose="020F0502020204030204" pitchFamily="34" charset="0"/>
                <a:ea typeface="Times New Roman" panose="02020603050405020304" pitchFamily="18" charset="0"/>
                <a:cs typeface="Times New Roman" panose="02020603050405020304" pitchFamily="18" charset="0"/>
              </a:rPr>
              <a:t>make choices </a:t>
            </a:r>
            <a:r>
              <a:rPr lang="en-US" sz="2600" dirty="0" smtClean="0">
                <a:latin typeface="Calibri" panose="020F0502020204030204" pitchFamily="34" charset="0"/>
                <a:ea typeface="Times New Roman" panose="02020603050405020304" pitchFamily="18" charset="0"/>
                <a:cs typeface="Times New Roman" panose="02020603050405020304" pitchFamily="18" charset="0"/>
              </a:rPr>
              <a:t>to lead </a:t>
            </a:r>
            <a:r>
              <a:rPr lang="en-US" sz="2600" dirty="0">
                <a:latin typeface="Calibri" panose="020F0502020204030204" pitchFamily="34" charset="0"/>
                <a:ea typeface="Times New Roman" panose="02020603050405020304" pitchFamily="18" charset="0"/>
                <a:cs typeface="Times New Roman" panose="02020603050405020304" pitchFamily="18" charset="0"/>
              </a:rPr>
              <a:t>to a better future.	</a:t>
            </a:r>
            <a:r>
              <a:rPr lang="en-US" sz="2600" dirty="0" smtClean="0">
                <a:latin typeface="Calibri" panose="020F0502020204030204" pitchFamily="34" charset="0"/>
                <a:ea typeface="Times New Roman" panose="02020603050405020304" pitchFamily="18" charset="0"/>
                <a:cs typeface="Times New Roman" panose="02020603050405020304" pitchFamily="18" charset="0"/>
              </a:rPr>
              <a:t>	82</a:t>
            </a:r>
            <a:r>
              <a:rPr lang="en-US" sz="2600" dirty="0">
                <a:latin typeface="Calibri" panose="020F0502020204030204" pitchFamily="34" charset="0"/>
                <a:ea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tabLst>
                <a:tab pos="5486400" algn="l"/>
              </a:tabLst>
            </a:pPr>
            <a:r>
              <a:rPr lang="en-US" sz="2600" dirty="0">
                <a:latin typeface="Calibri" panose="020F0502020204030204" pitchFamily="34" charset="0"/>
                <a:ea typeface="Times New Roman" panose="02020603050405020304" pitchFamily="18" charset="0"/>
                <a:cs typeface="Times New Roman" panose="02020603050405020304" pitchFamily="18" charset="0"/>
              </a:rPr>
              <a:t>I will stay in touch with the new people I met at Giant </a:t>
            </a:r>
            <a:r>
              <a:rPr lang="en-US" sz="2600" dirty="0" smtClean="0">
                <a:latin typeface="Calibri" panose="020F0502020204030204" pitchFamily="34" charset="0"/>
                <a:ea typeface="Times New Roman" panose="02020603050405020304" pitchFamily="18" charset="0"/>
                <a:cs typeface="Times New Roman" panose="02020603050405020304" pitchFamily="18" charset="0"/>
              </a:rPr>
              <a:t>Step.		</a:t>
            </a:r>
            <a:r>
              <a:rPr lang="en-US" sz="2600" dirty="0">
                <a:latin typeface="Calibri" panose="020F0502020204030204" pitchFamily="34" charset="0"/>
                <a:ea typeface="Times New Roman" panose="02020603050405020304" pitchFamily="18" charset="0"/>
                <a:cs typeface="Times New Roman" panose="02020603050405020304" pitchFamily="18" charset="0"/>
              </a:rPr>
              <a:t>	</a:t>
            </a:r>
            <a:r>
              <a:rPr lang="en-US" sz="2600" dirty="0" smtClean="0">
                <a:latin typeface="Calibri" panose="020F0502020204030204" pitchFamily="34" charset="0"/>
                <a:ea typeface="Times New Roman" panose="02020603050405020304" pitchFamily="18" charset="0"/>
                <a:cs typeface="Times New Roman" panose="02020603050405020304" pitchFamily="18" charset="0"/>
              </a:rPr>
              <a:t>	72</a:t>
            </a:r>
            <a:r>
              <a:rPr lang="en-US" sz="2600" dirty="0">
                <a:latin typeface="Calibri" panose="020F0502020204030204" pitchFamily="34" charset="0"/>
                <a:ea typeface="Times New Roman" panose="02020603050405020304" pitchFamily="18" charset="0"/>
                <a:cs typeface="Times New Roman" panose="02020603050405020304" pitchFamily="18" charset="0"/>
              </a:rPr>
              <a:t>%</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459" y="5729130"/>
            <a:ext cx="2661702" cy="1027130"/>
          </a:xfrm>
          <a:prstGeom prst="rect">
            <a:avLst/>
          </a:prstGeom>
        </p:spPr>
      </p:pic>
      <p:pic>
        <p:nvPicPr>
          <p:cNvPr id="1032" name="Picture 8" descr="https://mac.wayne.edu/images/wsu_primary_horz_rev.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77486" y="6400800"/>
            <a:ext cx="1965758" cy="457200"/>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1"/>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l="4974" t="7423" b="28905"/>
          <a:stretch/>
        </p:blipFill>
        <p:spPr>
          <a:xfrm>
            <a:off x="6726385" y="373063"/>
            <a:ext cx="5016860" cy="2240120"/>
          </a:xfrm>
          <a:prstGeom prst="rect">
            <a:avLst/>
          </a:prstGeom>
        </p:spPr>
      </p:pic>
    </p:spTree>
    <p:extLst>
      <p:ext uri="{BB962C8B-B14F-4D97-AF65-F5344CB8AC3E}">
        <p14:creationId xmlns:p14="http://schemas.microsoft.com/office/powerpoint/2010/main" val="24285286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2631418" y="5861217"/>
            <a:ext cx="7760614" cy="487547"/>
          </a:xfrm>
        </p:spPr>
        <p:txBody>
          <a:bodyPr>
            <a:normAutofit/>
          </a:bodyPr>
          <a:lstStyle/>
          <a:p>
            <a:pPr algn="ctr"/>
            <a:r>
              <a:rPr lang="en-US" sz="2800" i="1" dirty="0" smtClean="0">
                <a:latin typeface="Bookman Old Style" panose="02050604050505020204" pitchFamily="18" charset="0"/>
              </a:rPr>
              <a:t>“If you are complacent, you are complicit.”</a:t>
            </a:r>
            <a:endParaRPr lang="en-US" sz="2800" i="1" dirty="0">
              <a:latin typeface="Bookman Old Style" panose="02050604050505020204" pitchFamily="18" charset="0"/>
            </a:endParaRPr>
          </a:p>
        </p:txBody>
      </p:sp>
      <p:sp>
        <p:nvSpPr>
          <p:cNvPr id="3" name="Content Placeholder 2"/>
          <p:cNvSpPr>
            <a:spLocks noGrp="1"/>
          </p:cNvSpPr>
          <p:nvPr>
            <p:ph idx="4294967295"/>
          </p:nvPr>
        </p:nvSpPr>
        <p:spPr>
          <a:xfrm>
            <a:off x="315513" y="1788751"/>
            <a:ext cx="5870521" cy="3808292"/>
          </a:xfrm>
          <a:solidFill>
            <a:schemeClr val="accent1">
              <a:lumMod val="40000"/>
              <a:lumOff val="60000"/>
            </a:schemeClr>
          </a:solidFill>
        </p:spPr>
        <p:txBody>
          <a:bodyPr>
            <a:normAutofit fontScale="92500"/>
          </a:bodyPr>
          <a:lstStyle/>
          <a:p>
            <a:r>
              <a:rPr lang="en-US" b="1" dirty="0" smtClean="0"/>
              <a:t>NATIONWIDE</a:t>
            </a:r>
          </a:p>
          <a:p>
            <a:pPr lvl="1"/>
            <a:r>
              <a:rPr lang="en-US" dirty="0" smtClean="0"/>
              <a:t>20% of U.S. students in grades 9–12 experienced bullying.</a:t>
            </a:r>
            <a:r>
              <a:rPr lang="en-US" u="sng" baseline="30000" dirty="0" smtClean="0">
                <a:hlinkClick r:id="rId3"/>
              </a:rPr>
              <a:t>15</a:t>
            </a:r>
            <a:endParaRPr lang="en-US" dirty="0" smtClean="0"/>
          </a:p>
          <a:p>
            <a:r>
              <a:rPr lang="en-US" b="1" dirty="0" smtClean="0"/>
              <a:t>Bullied </a:t>
            </a:r>
            <a:r>
              <a:rPr lang="en-US" b="1" dirty="0"/>
              <a:t>Others</a:t>
            </a:r>
          </a:p>
          <a:p>
            <a:pPr lvl="1"/>
            <a:r>
              <a:rPr lang="en-US" dirty="0"/>
              <a:t>Approximately 30% of young people admit to bullying </a:t>
            </a:r>
            <a:r>
              <a:rPr lang="en-US" dirty="0" smtClean="0"/>
              <a:t>others.</a:t>
            </a:r>
            <a:r>
              <a:rPr lang="en-US" u="sng" baseline="30000" dirty="0" smtClean="0">
                <a:hlinkClick r:id="rId4"/>
              </a:rPr>
              <a:t>3</a:t>
            </a:r>
            <a:endParaRPr lang="en-US" dirty="0"/>
          </a:p>
          <a:p>
            <a:r>
              <a:rPr lang="en-US" b="1" dirty="0"/>
              <a:t>Seen Bullying</a:t>
            </a:r>
          </a:p>
          <a:p>
            <a:pPr lvl="1"/>
            <a:r>
              <a:rPr lang="en-US" dirty="0"/>
              <a:t>70.6% of young people say they have seen bullying in their schools.</a:t>
            </a:r>
            <a:r>
              <a:rPr lang="en-US" u="sng" baseline="30000" dirty="0">
                <a:hlinkClick r:id="rId4"/>
              </a:rPr>
              <a:t>3</a:t>
            </a:r>
            <a:endParaRPr lang="en-US" dirty="0"/>
          </a:p>
          <a:p>
            <a:pPr lvl="1"/>
            <a:r>
              <a:rPr lang="en-US" dirty="0" smtClean="0"/>
              <a:t>62</a:t>
            </a:r>
            <a:r>
              <a:rPr lang="en-US" dirty="0"/>
              <a:t>% </a:t>
            </a:r>
            <a:r>
              <a:rPr lang="en-US" dirty="0" smtClean="0"/>
              <a:t>of school staff witnessed </a:t>
            </a:r>
            <a:r>
              <a:rPr lang="en-US" dirty="0"/>
              <a:t>bullying two or more times in the last month and 41% witness bullying once a week or more.</a:t>
            </a:r>
            <a:r>
              <a:rPr lang="en-US" u="sng" baseline="30000" dirty="0">
                <a:hlinkClick r:id="rId4"/>
              </a:rPr>
              <a:t>3</a:t>
            </a:r>
            <a:endParaRPr lang="en-US" dirty="0"/>
          </a:p>
          <a:p>
            <a:pPr lvl="1"/>
            <a:r>
              <a:rPr lang="en-US" dirty="0"/>
              <a:t>When bystanders intervene, bullying stops within 10 seconds 57% of the time.</a:t>
            </a:r>
            <a:r>
              <a:rPr lang="en-US" u="sng" baseline="30000" dirty="0">
                <a:hlinkClick r:id="rId5"/>
              </a:rPr>
              <a:t>16</a:t>
            </a:r>
            <a:endParaRPr lang="en-US" dirty="0"/>
          </a:p>
          <a:p>
            <a:endParaRPr lang="en-US"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459" y="5729130"/>
            <a:ext cx="2661702" cy="1027130"/>
          </a:xfrm>
          <a:prstGeom prst="rect">
            <a:avLst/>
          </a:prstGeom>
        </p:spPr>
      </p:pic>
      <p:pic>
        <p:nvPicPr>
          <p:cNvPr id="1032" name="Picture 8" descr="https://mac.wayne.edu/images/wsu_primary_horz_rev.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77486" y="6400800"/>
            <a:ext cx="1965758" cy="457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850678" y="3856792"/>
            <a:ext cx="4892566" cy="1754326"/>
          </a:xfrm>
          <a:prstGeom prst="rect">
            <a:avLst/>
          </a:prstGeom>
          <a:solidFill>
            <a:schemeClr val="accent1">
              <a:lumMod val="20000"/>
              <a:lumOff val="80000"/>
            </a:schemeClr>
          </a:solidFill>
        </p:spPr>
        <p:txBody>
          <a:bodyPr wrap="square" rtlCol="0">
            <a:spAutoFit/>
          </a:bodyPr>
          <a:lstStyle/>
          <a:p>
            <a:r>
              <a:rPr lang="en-US" dirty="0"/>
              <a:t>When racial slurs, stereotypes, discrimination and prejudice permeate a school, everyone is affected, </a:t>
            </a:r>
            <a:r>
              <a:rPr lang="en-US" dirty="0" smtClean="0"/>
              <a:t>according </a:t>
            </a:r>
            <a:r>
              <a:rPr lang="en-US" dirty="0"/>
              <a:t>to </a:t>
            </a:r>
            <a:r>
              <a:rPr lang="en-US" dirty="0" smtClean="0"/>
              <a:t>the </a:t>
            </a:r>
            <a:r>
              <a:rPr lang="en-US" dirty="0"/>
              <a:t>National Association of School </a:t>
            </a:r>
            <a:r>
              <a:rPr lang="en-US" dirty="0" smtClean="0"/>
              <a:t>Psychologists. Eradicating </a:t>
            </a:r>
            <a:r>
              <a:rPr lang="en-US" dirty="0"/>
              <a:t>racism is essential to ensuring that all pupils receive a quality education that leads to graduation and lifelong success.</a:t>
            </a:r>
            <a:endParaRPr lang="en-US" dirty="0"/>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27404" y="412177"/>
            <a:ext cx="5349164" cy="3312528"/>
          </a:xfrm>
          <a:prstGeom prst="rect">
            <a:avLst/>
          </a:prstGeom>
        </p:spPr>
      </p:pic>
      <p:sp>
        <p:nvSpPr>
          <p:cNvPr id="9" name="Title 3"/>
          <p:cNvSpPr txBox="1">
            <a:spLocks/>
          </p:cNvSpPr>
          <p:nvPr/>
        </p:nvSpPr>
        <p:spPr>
          <a:xfrm>
            <a:off x="334634" y="428204"/>
            <a:ext cx="5851400" cy="1294503"/>
          </a:xfrm>
          <a:prstGeom prst="rect">
            <a:avLst/>
          </a:prstGeom>
        </p:spPr>
        <p:txBody>
          <a:bodyPr>
            <a:normAutofit fontScale="97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mtClean="0">
                <a:latin typeface="+mn-lt"/>
              </a:rPr>
              <a:t>Combat Discrimination, Bullying &amp; Violence</a:t>
            </a:r>
            <a:endParaRPr lang="en-US" dirty="0">
              <a:latin typeface="+mn-lt"/>
            </a:endParaRPr>
          </a:p>
        </p:txBody>
      </p:sp>
    </p:spTree>
    <p:extLst>
      <p:ext uri="{BB962C8B-B14F-4D97-AF65-F5344CB8AC3E}">
        <p14:creationId xmlns:p14="http://schemas.microsoft.com/office/powerpoint/2010/main" val="31466910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97280" y="449705"/>
            <a:ext cx="8076700" cy="1234241"/>
          </a:xfrm>
        </p:spPr>
        <p:txBody>
          <a:bodyPr/>
          <a:lstStyle/>
          <a:p>
            <a:r>
              <a:rPr lang="en-US" dirty="0" smtClean="0"/>
              <a:t>How to Help</a:t>
            </a:r>
            <a:endParaRPr lang="en-US" dirty="0"/>
          </a:p>
        </p:txBody>
      </p:sp>
      <p:pic>
        <p:nvPicPr>
          <p:cNvPr id="2" name="Content Placeholder 1"/>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7468372" y="2632559"/>
            <a:ext cx="4274872" cy="2849915"/>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459" y="5729130"/>
            <a:ext cx="2661702" cy="1027130"/>
          </a:xfrm>
          <a:prstGeom prst="rect">
            <a:avLst/>
          </a:prstGeom>
        </p:spPr>
      </p:pic>
      <p:pic>
        <p:nvPicPr>
          <p:cNvPr id="1032" name="Picture 8" descr="https://mac.wayne.edu/images/wsu_primary_horz_rev.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77486" y="6400800"/>
            <a:ext cx="1965758" cy="457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97280" y="2620152"/>
            <a:ext cx="6044925" cy="2862322"/>
          </a:xfrm>
          <a:prstGeom prst="rect">
            <a:avLst/>
          </a:prstGeom>
          <a:noFill/>
        </p:spPr>
        <p:txBody>
          <a:bodyPr wrap="square" rtlCol="0">
            <a:spAutoFit/>
          </a:bodyPr>
          <a:lstStyle/>
          <a:p>
            <a:r>
              <a:rPr lang="en-US" sz="3000" dirty="0" smtClean="0"/>
              <a:t>Wayne State helps, but we must raise funds to cover 65% of expenses.</a:t>
            </a:r>
            <a:endParaRPr lang="en-US" sz="3000" dirty="0"/>
          </a:p>
          <a:p>
            <a:pPr algn="ctr"/>
            <a:r>
              <a:rPr lang="en-US" sz="3000" dirty="0" smtClean="0"/>
              <a:t>Sponsor a Teen for $50</a:t>
            </a:r>
          </a:p>
          <a:p>
            <a:pPr algn="ctr"/>
            <a:r>
              <a:rPr lang="en-US" sz="3000" dirty="0" smtClean="0"/>
              <a:t>Sponsor a Table for $350</a:t>
            </a:r>
          </a:p>
          <a:p>
            <a:pPr algn="ctr"/>
            <a:r>
              <a:rPr lang="en-US" sz="3000" dirty="0" smtClean="0"/>
              <a:t>Sponsor the Event for $1,000</a:t>
            </a:r>
          </a:p>
          <a:p>
            <a:pPr algn="ctr"/>
            <a:r>
              <a:rPr lang="en-US" sz="3000" dirty="0" smtClean="0"/>
              <a:t>Be a Legacy Sponsor for $5,000</a:t>
            </a:r>
          </a:p>
        </p:txBody>
      </p:sp>
      <p:sp>
        <p:nvSpPr>
          <p:cNvPr id="7" name="TextBox 6"/>
          <p:cNvSpPr txBox="1"/>
          <p:nvPr/>
        </p:nvSpPr>
        <p:spPr>
          <a:xfrm>
            <a:off x="1381089" y="1819499"/>
            <a:ext cx="10533833" cy="553998"/>
          </a:xfrm>
          <a:prstGeom prst="rect">
            <a:avLst/>
          </a:prstGeom>
          <a:noFill/>
        </p:spPr>
        <p:txBody>
          <a:bodyPr wrap="square" rtlCol="0">
            <a:spAutoFit/>
          </a:bodyPr>
          <a:lstStyle/>
          <a:p>
            <a:r>
              <a:rPr lang="en-US" sz="3000" dirty="0"/>
              <a:t>Conference (including lunch) </a:t>
            </a:r>
            <a:r>
              <a:rPr lang="en-US" sz="3000" dirty="0" smtClean="0"/>
              <a:t>is completely </a:t>
            </a:r>
            <a:r>
              <a:rPr lang="en-US" sz="3000" dirty="0"/>
              <a:t>FREE to all students.</a:t>
            </a:r>
          </a:p>
        </p:txBody>
      </p:sp>
    </p:spTree>
    <p:extLst>
      <p:ext uri="{BB962C8B-B14F-4D97-AF65-F5344CB8AC3E}">
        <p14:creationId xmlns:p14="http://schemas.microsoft.com/office/powerpoint/2010/main" val="16204066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685338" y="122841"/>
            <a:ext cx="5642727" cy="909748"/>
          </a:xfrm>
        </p:spPr>
        <p:txBody>
          <a:bodyPr>
            <a:normAutofit/>
          </a:bodyPr>
          <a:lstStyle/>
          <a:p>
            <a:r>
              <a:rPr lang="en-US" dirty="0" smtClean="0">
                <a:solidFill>
                  <a:schemeClr val="accent2">
                    <a:lumMod val="75000"/>
                  </a:schemeClr>
                </a:solidFill>
                <a:latin typeface="Bookman Old Style" panose="02050604050505020204" pitchFamily="18" charset="0"/>
              </a:rPr>
              <a:t>Join our Sponsors</a:t>
            </a:r>
            <a:endParaRPr lang="en-US" dirty="0">
              <a:solidFill>
                <a:schemeClr val="accent2">
                  <a:lumMod val="75000"/>
                </a:schemeClr>
              </a:solidFill>
              <a:latin typeface="Bookman Old Style" panose="020506040505050202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459" y="5729130"/>
            <a:ext cx="2661702" cy="1027130"/>
          </a:xfrm>
          <a:prstGeom prst="rect">
            <a:avLst/>
          </a:prstGeom>
        </p:spPr>
      </p:pic>
      <p:pic>
        <p:nvPicPr>
          <p:cNvPr id="1032" name="Picture 8" descr="https://mac.wayne.edu/images/wsu_primary_horz_rev.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77486" y="6400800"/>
            <a:ext cx="1965758" cy="457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6299" y="2832539"/>
            <a:ext cx="3214678" cy="86491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5305" y="2082880"/>
            <a:ext cx="3113356" cy="881026"/>
          </a:xfrm>
          <a:prstGeom prst="rect">
            <a:avLst/>
          </a:prstGeom>
        </p:spPr>
      </p:pic>
      <p:pic>
        <p:nvPicPr>
          <p:cNvPr id="10"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723823" y="5323721"/>
            <a:ext cx="4018135" cy="753401"/>
          </a:xfrm>
          <a:prstGeom prst="rect">
            <a:avLst/>
          </a:prstGeom>
          <a:noFill/>
          <a:ln w="9525">
            <a:noFill/>
            <a:miter lim="800000"/>
            <a:headEnd/>
            <a:tailEnd/>
          </a:ln>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738739" y="3738538"/>
            <a:ext cx="1818290" cy="1828801"/>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48915" y="5307057"/>
            <a:ext cx="3142697" cy="770065"/>
          </a:xfrm>
          <a:prstGeom prst="rect">
            <a:avLst/>
          </a:prstGeom>
        </p:spPr>
      </p:pic>
      <p:pic>
        <p:nvPicPr>
          <p:cNvPr id="13" name="Picture 2" descr="X:\Public\SponsorLogos\JuniorLeague\JuniorLofDetroit_logo.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77486" y="422015"/>
            <a:ext cx="1692916" cy="1324189"/>
          </a:xfrm>
          <a:prstGeom prst="rect">
            <a:avLst/>
          </a:prstGeom>
          <a:noFill/>
        </p:spPr>
      </p:pic>
      <p:pic>
        <p:nvPicPr>
          <p:cNvPr id="14" name="Picture 13"/>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3973461" y="2260277"/>
            <a:ext cx="2028740" cy="1586690"/>
          </a:xfrm>
          <a:prstGeom prst="rect">
            <a:avLst/>
          </a:prstGeom>
        </p:spPr>
      </p:pic>
      <p:pic>
        <p:nvPicPr>
          <p:cNvPr id="15" name="Picture 2" descr="X:\Public\SponsorLogos\DTE\DTE_Logo.jpg"/>
          <p:cNvPicPr>
            <a:picLocks noChangeAspect="1" noChangeArrowheads="1"/>
          </p:cNvPicPr>
          <p:nvPr/>
        </p:nvPicPr>
        <p:blipFill>
          <a:blip r:embed="rId12" cstate="print"/>
          <a:srcRect/>
          <a:stretch>
            <a:fillRect/>
          </a:stretch>
        </p:blipFill>
        <p:spPr bwMode="auto">
          <a:xfrm>
            <a:off x="554489" y="394086"/>
            <a:ext cx="2521568" cy="1422616"/>
          </a:xfrm>
          <a:prstGeom prst="rect">
            <a:avLst/>
          </a:prstGeom>
          <a:noFill/>
        </p:spPr>
      </p:pic>
      <p:pic>
        <p:nvPicPr>
          <p:cNvPr id="16" name="Picture 2" descr="http://www.detroitdebate.org/Portals/0/publicSchools.gi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16775" y="3288254"/>
            <a:ext cx="1486417" cy="1555553"/>
          </a:xfrm>
          <a:prstGeom prst="rect">
            <a:avLst/>
          </a:prstGeom>
          <a:noFill/>
        </p:spPr>
      </p:pic>
      <p:sp>
        <p:nvSpPr>
          <p:cNvPr id="20" name="Title 1"/>
          <p:cNvSpPr txBox="1">
            <a:spLocks/>
          </p:cNvSpPr>
          <p:nvPr/>
        </p:nvSpPr>
        <p:spPr>
          <a:xfrm>
            <a:off x="3286809" y="4144050"/>
            <a:ext cx="3603119" cy="101777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spcBef>
                <a:spcPts val="0"/>
              </a:spcBef>
            </a:pPr>
            <a:r>
              <a:rPr lang="en-US" sz="3200" b="1" dirty="0" smtClean="0">
                <a:solidFill>
                  <a:schemeClr val="accent1">
                    <a:lumMod val="50000"/>
                  </a:schemeClr>
                </a:solidFill>
                <a:latin typeface="Edwardian Script ITC" pitchFamily="66" charset="0"/>
              </a:rPr>
              <a:t>The Co-</a:t>
            </a:r>
            <a:r>
              <a:rPr lang="en-US" sz="3200" b="1" dirty="0" err="1" smtClean="0">
                <a:solidFill>
                  <a:schemeClr val="accent1">
                    <a:lumMod val="50000"/>
                  </a:schemeClr>
                </a:solidFill>
                <a:latin typeface="Edwardian Script ITC" pitchFamily="66" charset="0"/>
              </a:rPr>
              <a:t>Ette</a:t>
            </a:r>
            <a:r>
              <a:rPr lang="en-US" sz="3200" b="1" dirty="0" smtClean="0">
                <a:solidFill>
                  <a:schemeClr val="accent1">
                    <a:lumMod val="50000"/>
                  </a:schemeClr>
                </a:solidFill>
                <a:latin typeface="Edwardian Script ITC" pitchFamily="66" charset="0"/>
              </a:rPr>
              <a:t> Club , Inc.</a:t>
            </a:r>
            <a:br>
              <a:rPr lang="en-US" sz="3200" b="1" dirty="0" smtClean="0">
                <a:solidFill>
                  <a:schemeClr val="accent1">
                    <a:lumMod val="50000"/>
                  </a:schemeClr>
                </a:solidFill>
                <a:latin typeface="Edwardian Script ITC" pitchFamily="66" charset="0"/>
              </a:rPr>
            </a:br>
            <a:r>
              <a:rPr lang="en-US" sz="3200" b="1" dirty="0" smtClean="0">
                <a:solidFill>
                  <a:schemeClr val="accent1">
                    <a:lumMod val="50000"/>
                  </a:schemeClr>
                </a:solidFill>
                <a:latin typeface="Edwardian Script ITC" pitchFamily="66" charset="0"/>
              </a:rPr>
              <a:t>         Detroit  Chapter</a:t>
            </a:r>
            <a:endParaRPr lang="en-US" sz="3200" b="1" dirty="0">
              <a:solidFill>
                <a:schemeClr val="accent1">
                  <a:lumMod val="50000"/>
                </a:schemeClr>
              </a:solidFill>
              <a:latin typeface="Edwardian Script ITC" pitchFamily="66" charset="0"/>
            </a:endParaRPr>
          </a:p>
        </p:txBody>
      </p:sp>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755770" y="2189275"/>
            <a:ext cx="1987474" cy="1549263"/>
          </a:xfrm>
          <a:prstGeom prst="rect">
            <a:avLst/>
          </a:prstGeom>
        </p:spPr>
      </p:pic>
      <p:pic>
        <p:nvPicPr>
          <p:cNvPr id="22" name="Picture 2" descr="Heading Detroit Public Library"/>
          <p:cNvPicPr preferRelativeResize="0">
            <a:picLocks noChangeAspect="1" noChangeArrowheads="1"/>
          </p:cNvPicPr>
          <p:nvPr/>
        </p:nvPicPr>
        <p:blipFill rotWithShape="1">
          <a:blip r:embed="rId15" cstate="print"/>
          <a:srcRect r="14049"/>
          <a:stretch/>
        </p:blipFill>
        <p:spPr bwMode="auto">
          <a:xfrm>
            <a:off x="4833764" y="1303047"/>
            <a:ext cx="3741683" cy="600456"/>
          </a:xfrm>
          <a:prstGeom prst="rect">
            <a:avLst/>
          </a:prstGeom>
          <a:noFill/>
        </p:spPr>
      </p:pic>
      <p:pic>
        <p:nvPicPr>
          <p:cNvPr id="7" name="Picture 6"/>
          <p:cNvPicPr>
            <a:picLocks noChangeAspect="1"/>
          </p:cNvPicPr>
          <p:nvPr/>
        </p:nvPicPr>
        <p:blipFill rotWithShape="1">
          <a:blip r:embed="rId16">
            <a:extLst>
              <a:ext uri="{28A0092B-C50C-407E-A947-70E740481C1C}">
                <a14:useLocalDpi xmlns:a14="http://schemas.microsoft.com/office/drawing/2010/main" val="0"/>
              </a:ext>
            </a:extLst>
          </a:blip>
          <a:srcRect l="13879" r="11592"/>
          <a:stretch/>
        </p:blipFill>
        <p:spPr>
          <a:xfrm>
            <a:off x="2127339" y="1132997"/>
            <a:ext cx="1965434" cy="1474031"/>
          </a:xfrm>
          <a:prstGeom prst="rect">
            <a:avLst/>
          </a:prstGeom>
        </p:spPr>
      </p:pic>
      <p:pic>
        <p:nvPicPr>
          <p:cNvPr id="23" name="Picture 22"/>
          <p:cNvPicPr>
            <a:picLocks noChangeAspect="1"/>
          </p:cNvPicPr>
          <p:nvPr/>
        </p:nvPicPr>
        <p:blipFill rotWithShape="1">
          <a:blip r:embed="rId17" cstate="print">
            <a:extLst>
              <a:ext uri="{28A0092B-C50C-407E-A947-70E740481C1C}">
                <a14:useLocalDpi xmlns:a14="http://schemas.microsoft.com/office/drawing/2010/main" val="0"/>
              </a:ext>
            </a:extLst>
          </a:blip>
          <a:srcRect/>
          <a:stretch/>
        </p:blipFill>
        <p:spPr>
          <a:xfrm>
            <a:off x="8888864" y="4171084"/>
            <a:ext cx="2795639" cy="770661"/>
          </a:xfrm>
          <a:prstGeom prst="rect">
            <a:avLst/>
          </a:prstGeom>
        </p:spPr>
      </p:pic>
    </p:spTree>
    <p:extLst>
      <p:ext uri="{BB962C8B-B14F-4D97-AF65-F5344CB8AC3E}">
        <p14:creationId xmlns:p14="http://schemas.microsoft.com/office/powerpoint/2010/main" val="1559057012"/>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224</TotalTime>
  <Words>508</Words>
  <Application>Microsoft Office PowerPoint</Application>
  <PresentationFormat>Widescreen</PresentationFormat>
  <Paragraphs>67</Paragraphs>
  <Slides>10</Slides>
  <Notes>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Bookman Old Style</vt:lpstr>
      <vt:lpstr>Calibri</vt:lpstr>
      <vt:lpstr>Calibri Light</vt:lpstr>
      <vt:lpstr>Edwardian Script ITC</vt:lpstr>
      <vt:lpstr>ITC Stone Sans</vt:lpstr>
      <vt:lpstr>Times New Roman</vt:lpstr>
      <vt:lpstr>Retrospect</vt:lpstr>
      <vt:lpstr>Giant Step Teen Conference</vt:lpstr>
      <vt:lpstr>“We must cure the disease of intolerance. No us. No them. Just we.” </vt:lpstr>
      <vt:lpstr>Giant Step Basics</vt:lpstr>
      <vt:lpstr>“There is more that unites us, than divides us.”</vt:lpstr>
      <vt:lpstr>Does it Work?</vt:lpstr>
      <vt:lpstr>Percentage of Teens  Who Strongly Agree (2017)</vt:lpstr>
      <vt:lpstr>“If you are complacent, you are complicit.”</vt:lpstr>
      <vt:lpstr>How to Help</vt:lpstr>
      <vt:lpstr>Join our Sponsors</vt:lpstr>
      <vt:lpstr>Support the Giant Step Teen Conference</vt:lpstr>
    </vt:vector>
  </TitlesOfParts>
  <Company>WAYNE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Deep</dc:creator>
  <cp:lastModifiedBy>Cheryl Deep</cp:lastModifiedBy>
  <cp:revision>21</cp:revision>
  <dcterms:created xsi:type="dcterms:W3CDTF">2018-03-09T17:47:36Z</dcterms:created>
  <dcterms:modified xsi:type="dcterms:W3CDTF">2018-03-09T21:32:32Z</dcterms:modified>
</cp:coreProperties>
</file>